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1" r:id="rId1"/>
  </p:sldMasterIdLst>
  <p:sldIdLst>
    <p:sldId id="256" r:id="rId2"/>
    <p:sldId id="257" r:id="rId3"/>
    <p:sldId id="259" r:id="rId4"/>
    <p:sldId id="260" r:id="rId5"/>
    <p:sldId id="261" r:id="rId6"/>
    <p:sldId id="262" r:id="rId7"/>
    <p:sldId id="263" r:id="rId8"/>
    <p:sldId id="264" r:id="rId9"/>
    <p:sldId id="25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6F585468-42A9-4337-B930-F61A3010D5EF}" type="datetimeFigureOut">
              <a:rPr lang="en-US" smtClean="0"/>
              <a:t>5/8/2016</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17D475A0-AF3B-4040-8AA6-C24C6ABF3A1E}" type="slidenum">
              <a:rPr lang="en-US" smtClean="0"/>
              <a:t>‹#›</a:t>
            </a:fld>
            <a:endParaRPr lang="en-US"/>
          </a:p>
        </p:txBody>
      </p:sp>
    </p:spTree>
    <p:extLst>
      <p:ext uri="{BB962C8B-B14F-4D97-AF65-F5344CB8AC3E}">
        <p14:creationId xmlns:p14="http://schemas.microsoft.com/office/powerpoint/2010/main" val="821303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585468-42A9-4337-B930-F61A3010D5EF}" type="datetimeFigureOut">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475A0-AF3B-4040-8AA6-C24C6ABF3A1E}" type="slidenum">
              <a:rPr lang="en-US" smtClean="0"/>
              <a:t>‹#›</a:t>
            </a:fld>
            <a:endParaRPr lang="en-US"/>
          </a:p>
        </p:txBody>
      </p:sp>
    </p:spTree>
    <p:extLst>
      <p:ext uri="{BB962C8B-B14F-4D97-AF65-F5344CB8AC3E}">
        <p14:creationId xmlns:p14="http://schemas.microsoft.com/office/powerpoint/2010/main" val="623574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6F585468-42A9-4337-B930-F61A3010D5EF}" type="datetimeFigureOut">
              <a:rPr lang="en-US" smtClean="0"/>
              <a:t>5/8/2016</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17D475A0-AF3B-4040-8AA6-C24C6ABF3A1E}" type="slidenum">
              <a:rPr lang="en-US" smtClean="0"/>
              <a:t>‹#›</a:t>
            </a:fld>
            <a:endParaRPr lang="en-US"/>
          </a:p>
        </p:txBody>
      </p:sp>
    </p:spTree>
    <p:extLst>
      <p:ext uri="{BB962C8B-B14F-4D97-AF65-F5344CB8AC3E}">
        <p14:creationId xmlns:p14="http://schemas.microsoft.com/office/powerpoint/2010/main" val="2488589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585468-42A9-4337-B930-F61A3010D5EF}" type="datetimeFigureOut">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17D475A0-AF3B-4040-8AA6-C24C6ABF3A1E}" type="slidenum">
              <a:rPr lang="en-US" smtClean="0"/>
              <a:t>‹#›</a:t>
            </a:fld>
            <a:endParaRPr lang="en-US"/>
          </a:p>
        </p:txBody>
      </p:sp>
    </p:spTree>
    <p:extLst>
      <p:ext uri="{BB962C8B-B14F-4D97-AF65-F5344CB8AC3E}">
        <p14:creationId xmlns:p14="http://schemas.microsoft.com/office/powerpoint/2010/main" val="3816794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6F585468-42A9-4337-B930-F61A3010D5EF}" type="datetimeFigureOut">
              <a:rPr lang="en-US" smtClean="0"/>
              <a:t>5/8/2016</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7D475A0-AF3B-4040-8AA6-C24C6ABF3A1E}" type="slidenum">
              <a:rPr lang="en-US" smtClean="0"/>
              <a:t>‹#›</a:t>
            </a:fld>
            <a:endParaRPr lang="en-US"/>
          </a:p>
        </p:txBody>
      </p:sp>
    </p:spTree>
    <p:extLst>
      <p:ext uri="{BB962C8B-B14F-4D97-AF65-F5344CB8AC3E}">
        <p14:creationId xmlns:p14="http://schemas.microsoft.com/office/powerpoint/2010/main" val="1283957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585468-42A9-4337-B930-F61A3010D5EF}" type="datetimeFigureOut">
              <a:rPr lang="en-US" smtClean="0"/>
              <a:t>5/8/2016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475A0-AF3B-4040-8AA6-C24C6ABF3A1E}" type="slidenum">
              <a:rPr lang="en-US" smtClean="0"/>
              <a:t>‹#›</a:t>
            </a:fld>
            <a:endParaRPr lang="en-US"/>
          </a:p>
        </p:txBody>
      </p:sp>
    </p:spTree>
    <p:extLst>
      <p:ext uri="{BB962C8B-B14F-4D97-AF65-F5344CB8AC3E}">
        <p14:creationId xmlns:p14="http://schemas.microsoft.com/office/powerpoint/2010/main" val="4273495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585468-42A9-4337-B930-F61A3010D5EF}" type="datetimeFigureOut">
              <a:rPr lang="en-US" smtClean="0"/>
              <a:t>5/8/2016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D475A0-AF3B-4040-8AA6-C24C6ABF3A1E}" type="slidenum">
              <a:rPr lang="en-US" smtClean="0"/>
              <a:t>‹#›</a:t>
            </a:fld>
            <a:endParaRPr lang="en-US"/>
          </a:p>
        </p:txBody>
      </p:sp>
    </p:spTree>
    <p:extLst>
      <p:ext uri="{BB962C8B-B14F-4D97-AF65-F5344CB8AC3E}">
        <p14:creationId xmlns:p14="http://schemas.microsoft.com/office/powerpoint/2010/main" val="1976044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F585468-42A9-4337-B930-F61A3010D5EF}" type="datetimeFigureOut">
              <a:rPr lang="en-US" smtClean="0"/>
              <a:t>5/8/2016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D475A0-AF3B-4040-8AA6-C24C6ABF3A1E}" type="slidenum">
              <a:rPr lang="en-US" smtClean="0"/>
              <a:t>‹#›</a:t>
            </a:fld>
            <a:endParaRPr lang="en-US"/>
          </a:p>
        </p:txBody>
      </p:sp>
    </p:spTree>
    <p:extLst>
      <p:ext uri="{BB962C8B-B14F-4D97-AF65-F5344CB8AC3E}">
        <p14:creationId xmlns:p14="http://schemas.microsoft.com/office/powerpoint/2010/main" val="1781576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585468-42A9-4337-B930-F61A3010D5EF}" type="datetimeFigureOut">
              <a:rPr lang="en-US" smtClean="0"/>
              <a:t>5/8/2016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D475A0-AF3B-4040-8AA6-C24C6ABF3A1E}" type="slidenum">
              <a:rPr lang="en-US" smtClean="0"/>
              <a:t>‹#›</a:t>
            </a:fld>
            <a:endParaRPr lang="en-US"/>
          </a:p>
        </p:txBody>
      </p:sp>
    </p:spTree>
    <p:extLst>
      <p:ext uri="{BB962C8B-B14F-4D97-AF65-F5344CB8AC3E}">
        <p14:creationId xmlns:p14="http://schemas.microsoft.com/office/powerpoint/2010/main" val="1333354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6F585468-42A9-4337-B930-F61A3010D5EF}" type="datetimeFigureOut">
              <a:rPr lang="en-US" smtClean="0"/>
              <a:t>5/8/2016</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17D475A0-AF3B-4040-8AA6-C24C6ABF3A1E}" type="slidenum">
              <a:rPr lang="en-US" smtClean="0"/>
              <a:t>‹#›</a:t>
            </a:fld>
            <a:endParaRPr lang="en-US"/>
          </a:p>
        </p:txBody>
      </p:sp>
    </p:spTree>
    <p:extLst>
      <p:ext uri="{BB962C8B-B14F-4D97-AF65-F5344CB8AC3E}">
        <p14:creationId xmlns:p14="http://schemas.microsoft.com/office/powerpoint/2010/main" val="127497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F585468-42A9-4337-B930-F61A3010D5EF}" type="datetimeFigureOut">
              <a:rPr lang="en-US" smtClean="0"/>
              <a:t>5/8/2016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475A0-AF3B-4040-8AA6-C24C6ABF3A1E}" type="slidenum">
              <a:rPr lang="en-US" smtClean="0"/>
              <a:t>‹#›</a:t>
            </a:fld>
            <a:endParaRPr lang="en-US"/>
          </a:p>
        </p:txBody>
      </p:sp>
    </p:spTree>
    <p:extLst>
      <p:ext uri="{BB962C8B-B14F-4D97-AF65-F5344CB8AC3E}">
        <p14:creationId xmlns:p14="http://schemas.microsoft.com/office/powerpoint/2010/main" val="335421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6F585468-42A9-4337-B930-F61A3010D5EF}" type="datetimeFigureOut">
              <a:rPr lang="en-US" smtClean="0"/>
              <a:t>5/8/2016</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17D475A0-AF3B-4040-8AA6-C24C6ABF3A1E}"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001538242"/>
      </p:ext>
    </p:extLst>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7.xml"/><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8" Type="http://schemas.openxmlformats.org/officeDocument/2006/relationships/hyperlink" Target="https://saroz.wordpress.com/2011/01/21/pictorialism-in-search-of-beauty-for-art/" TargetMode="External"/><Relationship Id="rId3" Type="http://schemas.openxmlformats.org/officeDocument/2006/relationships/hyperlink" Target="http://www.britannica.com/topic/Pictorialism" TargetMode="External"/><Relationship Id="rId7" Type="http://schemas.openxmlformats.org/officeDocument/2006/relationships/hyperlink" Target="http://photoseed.com/collection/group/les-procedes-dart-en-photographie/" TargetMode="External"/><Relationship Id="rId2" Type="http://schemas.openxmlformats.org/officeDocument/2006/relationships/hyperlink" Target="https://claudiachabo.wordpress.com/2014/05/11/pictorialism/" TargetMode="External"/><Relationship Id="rId1" Type="http://schemas.openxmlformats.org/officeDocument/2006/relationships/slideLayout" Target="../slideLayouts/slideLayout2.xml"/><Relationship Id="rId6" Type="http://schemas.openxmlformats.org/officeDocument/2006/relationships/hyperlink" Target="http://zgrindlaycop.blogspot.com/2012/03/surrealism.html" TargetMode="External"/><Relationship Id="rId11" Type="http://schemas.openxmlformats.org/officeDocument/2006/relationships/hyperlink" Target="https://www.flickr.com/photos/photo-tractatus/4797482808/in/faves-f_munch/" TargetMode="External"/><Relationship Id="rId5" Type="http://schemas.openxmlformats.org/officeDocument/2006/relationships/hyperlink" Target="http://www.artic.edu/exhibition/alfred-stieglitz-and-19th-century" TargetMode="External"/><Relationship Id="rId10" Type="http://schemas.openxmlformats.org/officeDocument/2006/relationships/hyperlink" Target="http://www.josephbellows.com/artists/leonard-misonne/#2" TargetMode="External"/><Relationship Id="rId4" Type="http://schemas.openxmlformats.org/officeDocument/2006/relationships/hyperlink" Target="http://www.metmuseum.org/toah/hd/pict/hd_pict.htm" TargetMode="External"/><Relationship Id="rId9" Type="http://schemas.openxmlformats.org/officeDocument/2006/relationships/hyperlink" Target="https://en.wikipedia.org/wiki/Pictorialis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r="3572" b="-2"/>
          <a:stretch/>
        </p:blipFill>
        <p:spPr>
          <a:xfrm>
            <a:off x="446534" y="723899"/>
            <a:ext cx="7498616" cy="5676901"/>
          </a:xfrm>
          <a:prstGeom prst="rect">
            <a:avLst/>
          </a:prstGeom>
        </p:spPr>
      </p:pic>
      <p:grpSp>
        <p:nvGrpSpPr>
          <p:cNvPr id="16" name="Group 15"/>
          <p:cNvGrpSpPr>
            <a:grpSpLocks noGrp="1" noUngrp="1" noRot="1" noChangeAspect="1" noMove="1" noResize="1"/>
          </p:cNvGrpSpPr>
          <p:nvPr>
            <p:extLst>
              <p:ext uri="{386F3935-93C4-4BCD-93E2-E3B085C9AB24}">
                <p16:designElem xmlns:p16="http://schemas.microsoft.com/office/powerpoint/2015/main" val="1"/>
              </p:ext>
            </p:extLst>
          </p:nvPr>
        </p:nvGrpSpPr>
        <p:grpSpPr>
          <a:xfrm>
            <a:off x="446534" y="453643"/>
            <a:ext cx="11298933" cy="98554"/>
            <a:chOff x="446534" y="453643"/>
            <a:chExt cx="11298933" cy="98554"/>
          </a:xfrm>
        </p:grpSpPr>
        <p:sp>
          <p:nvSpPr>
            <p:cNvPr id="17" name="Rectangle 16"/>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8296275" y="1419225"/>
            <a:ext cx="3081576" cy="2085869"/>
          </a:xfrm>
        </p:spPr>
        <p:txBody>
          <a:bodyPr>
            <a:normAutofit/>
          </a:bodyPr>
          <a:lstStyle/>
          <a:p>
            <a:r>
              <a:rPr lang="en-US">
                <a:solidFill>
                  <a:srgbClr val="FFFFFF"/>
                </a:solidFill>
              </a:rPr>
              <a:t>Pictorialism</a:t>
            </a:r>
          </a:p>
        </p:txBody>
      </p:sp>
      <p:sp>
        <p:nvSpPr>
          <p:cNvPr id="3" name="Subtitle 2"/>
          <p:cNvSpPr>
            <a:spLocks noGrp="1"/>
          </p:cNvSpPr>
          <p:nvPr>
            <p:ph type="subTitle" idx="1"/>
          </p:nvPr>
        </p:nvSpPr>
        <p:spPr>
          <a:xfrm>
            <a:off x="8296275" y="3505095"/>
            <a:ext cx="3081576" cy="1733655"/>
          </a:xfrm>
        </p:spPr>
        <p:txBody>
          <a:bodyPr>
            <a:normAutofit/>
          </a:bodyPr>
          <a:lstStyle/>
          <a:p>
            <a:r>
              <a:rPr lang="en-US">
                <a:solidFill>
                  <a:schemeClr val="bg2"/>
                </a:solidFill>
              </a:rPr>
              <a:t>By: Valerie dingman</a:t>
            </a:r>
          </a:p>
        </p:txBody>
      </p:sp>
    </p:spTree>
    <p:extLst>
      <p:ext uri="{BB962C8B-B14F-4D97-AF65-F5344CB8AC3E}">
        <p14:creationId xmlns:p14="http://schemas.microsoft.com/office/powerpoint/2010/main" val="1493234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2180496"/>
            <a:ext cx="5404639" cy="4045683"/>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31423" r="-2" b="7541"/>
          <a:stretch/>
        </p:blipFill>
        <p:spPr>
          <a:xfrm>
            <a:off x="667589" y="2378727"/>
            <a:ext cx="4962525" cy="3649219"/>
          </a:xfrm>
          <a:prstGeom prst="rect">
            <a:avLst/>
          </a:prstGeom>
        </p:spPr>
      </p:pic>
      <p:sp>
        <p:nvSpPr>
          <p:cNvPr id="2" name="Title 1"/>
          <p:cNvSpPr>
            <a:spLocks noGrp="1"/>
          </p:cNvSpPr>
          <p:nvPr>
            <p:ph type="title"/>
          </p:nvPr>
        </p:nvSpPr>
        <p:spPr>
          <a:xfrm>
            <a:off x="581192" y="702156"/>
            <a:ext cx="11029616" cy="1013800"/>
          </a:xfrm>
        </p:spPr>
        <p:txBody>
          <a:bodyPr>
            <a:normAutofit/>
          </a:bodyPr>
          <a:lstStyle/>
          <a:p>
            <a:r>
              <a:rPr lang="en-US" dirty="0"/>
              <a:t>What is </a:t>
            </a:r>
            <a:r>
              <a:rPr lang="en-US" dirty="0" err="1"/>
              <a:t>Pictorialism</a:t>
            </a:r>
            <a:r>
              <a:rPr lang="en-US" dirty="0"/>
              <a:t>?</a:t>
            </a:r>
          </a:p>
        </p:txBody>
      </p:sp>
      <p:sp>
        <p:nvSpPr>
          <p:cNvPr id="3" name="Content Placeholder 2"/>
          <p:cNvSpPr>
            <a:spLocks noGrp="1"/>
          </p:cNvSpPr>
          <p:nvPr>
            <p:ph idx="1"/>
          </p:nvPr>
        </p:nvSpPr>
        <p:spPr>
          <a:xfrm>
            <a:off x="6335805" y="2180496"/>
            <a:ext cx="5275001" cy="4045683"/>
          </a:xfrm>
        </p:spPr>
        <p:txBody>
          <a:bodyPr>
            <a:normAutofit/>
          </a:bodyPr>
          <a:lstStyle/>
          <a:p>
            <a:r>
              <a:rPr lang="en-US" dirty="0"/>
              <a:t>“An approach to photography that emphasizes beauty of subject matter, tonality, and composition rather than the documentation of reality” -Encyclopedia Britannica</a:t>
            </a:r>
          </a:p>
        </p:txBody>
      </p:sp>
      <p:sp>
        <p:nvSpPr>
          <p:cNvPr id="5" name="TextBox 4"/>
          <p:cNvSpPr txBox="1"/>
          <p:nvPr/>
        </p:nvSpPr>
        <p:spPr>
          <a:xfrm>
            <a:off x="667589" y="6321386"/>
            <a:ext cx="5108957" cy="430887"/>
          </a:xfrm>
          <a:prstGeom prst="rect">
            <a:avLst/>
          </a:prstGeom>
          <a:noFill/>
        </p:spPr>
        <p:txBody>
          <a:bodyPr wrap="square" rtlCol="0">
            <a:spAutoFit/>
          </a:bodyPr>
          <a:lstStyle/>
          <a:p>
            <a:r>
              <a:rPr lang="en-US" sz="1100" i="1" dirty="0"/>
              <a:t>The Curb Market - New York</a:t>
            </a:r>
            <a:r>
              <a:rPr lang="en-US" sz="1100" dirty="0"/>
              <a:t>, </a:t>
            </a:r>
            <a:r>
              <a:rPr lang="en-US" sz="1100" dirty="0" err="1"/>
              <a:t>bromoil</a:t>
            </a:r>
            <a:r>
              <a:rPr lang="en-US" sz="1100" dirty="0"/>
              <a:t> print by Joseph </a:t>
            </a:r>
            <a:r>
              <a:rPr lang="en-US" sz="1100" dirty="0" err="1"/>
              <a:t>Petrocelli</a:t>
            </a:r>
            <a:r>
              <a:rPr lang="en-US" sz="1100" dirty="0"/>
              <a:t>, 1920; in the Brooklyn Museum, New York.</a:t>
            </a:r>
          </a:p>
        </p:txBody>
      </p:sp>
    </p:spTree>
    <p:extLst>
      <p:ext uri="{BB962C8B-B14F-4D97-AF65-F5344CB8AC3E}">
        <p14:creationId xmlns:p14="http://schemas.microsoft.com/office/powerpoint/2010/main" val="1356594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6" name="Rectangle 1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a:grpSpLocks noGrp="1" noUngrp="1" noRot="1" noChangeAspect="1" noMove="1" noResize="1"/>
          </p:cNvGrpSpPr>
          <p:nvPr>
            <p:extLst>
              <p:ext uri="{386F3935-93C4-4BCD-93E2-E3B085C9AB24}">
                <p16:designElem xmlns:p16="http://schemas.microsoft.com/office/powerpoint/2015/main" val="1"/>
              </p:ext>
            </p:extLst>
          </p:nvPr>
        </p:nvGrpSpPr>
        <p:grpSpPr>
          <a:xfrm>
            <a:off x="446534" y="453643"/>
            <a:ext cx="11298933" cy="98554"/>
            <a:chOff x="446534" y="453643"/>
            <a:chExt cx="11298933" cy="98554"/>
          </a:xfrm>
        </p:grpSpPr>
        <p:sp>
          <p:nvSpPr>
            <p:cNvPr id="13" name="Rectangle 12"/>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8382" r="33310" b="-3"/>
          <a:stretch/>
        </p:blipFill>
        <p:spPr>
          <a:xfrm>
            <a:off x="8237256" y="738579"/>
            <a:ext cx="3508211" cy="5501236"/>
          </a:xfrm>
          <a:prstGeom prst="rect">
            <a:avLst/>
          </a:prstGeom>
        </p:spPr>
      </p:pic>
      <p:sp>
        <p:nvSpPr>
          <p:cNvPr id="3" name="Content Placeholder 2"/>
          <p:cNvSpPr>
            <a:spLocks noGrp="1"/>
          </p:cNvSpPr>
          <p:nvPr>
            <p:ph idx="1"/>
          </p:nvPr>
        </p:nvSpPr>
        <p:spPr>
          <a:xfrm>
            <a:off x="446534" y="738579"/>
            <a:ext cx="7225074" cy="3962266"/>
          </a:xfrm>
        </p:spPr>
        <p:txBody>
          <a:bodyPr>
            <a:normAutofit/>
          </a:bodyPr>
          <a:lstStyle/>
          <a:p>
            <a:r>
              <a:rPr lang="en-US" dirty="0" err="1"/>
              <a:t>Pictorialism</a:t>
            </a:r>
            <a:r>
              <a:rPr lang="en-US" dirty="0"/>
              <a:t> started in the late 1800s, when photographers wanted their photographs to be recognized as fine art and not just documentation. Point and shot pictures had increased greatly, due to the fact that Kodak had released their handheld camera in 1888, making it much easier for the average person to go out and take pictures. The increase in travel also made it easier for people to take pictures of things they had not been able to before.</a:t>
            </a:r>
          </a:p>
        </p:txBody>
      </p:sp>
      <p:sp>
        <p:nvSpPr>
          <p:cNvPr id="6" name="TextBox 5"/>
          <p:cNvSpPr txBox="1"/>
          <p:nvPr/>
        </p:nvSpPr>
        <p:spPr>
          <a:xfrm>
            <a:off x="8227327" y="6364240"/>
            <a:ext cx="3586721" cy="461665"/>
          </a:xfrm>
          <a:prstGeom prst="rect">
            <a:avLst/>
          </a:prstGeom>
          <a:noFill/>
        </p:spPr>
        <p:txBody>
          <a:bodyPr wrap="square" rtlCol="0">
            <a:spAutoFit/>
          </a:bodyPr>
          <a:lstStyle/>
          <a:p>
            <a:r>
              <a:rPr lang="en-US" sz="1200" dirty="0"/>
              <a:t>Alfred Stieglitz. </a:t>
            </a:r>
            <a:r>
              <a:rPr lang="en-US" sz="1200" i="1" dirty="0"/>
              <a:t>The Hand of Man</a:t>
            </a:r>
            <a:r>
              <a:rPr lang="en-US" sz="1200" dirty="0"/>
              <a:t>, 1902. Alfred Stieglitz Collection.</a:t>
            </a:r>
          </a:p>
        </p:txBody>
      </p:sp>
    </p:spTree>
    <p:extLst>
      <p:ext uri="{BB962C8B-B14F-4D97-AF65-F5344CB8AC3E}">
        <p14:creationId xmlns:p14="http://schemas.microsoft.com/office/powerpoint/2010/main" val="1663241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a:grpSpLocks noGrp="1" noUngrp="1" noRot="1" noChangeAspect="1" noMove="1" noResize="1"/>
          </p:cNvGrpSpPr>
          <p:nvPr>
            <p:extLst>
              <p:ext uri="{386F3935-93C4-4BCD-93E2-E3B085C9AB24}">
                <p16:designElem xmlns:p16="http://schemas.microsoft.com/office/powerpoint/2015/main" val="1"/>
              </p:ext>
            </p:extLst>
          </p:nvPr>
        </p:nvGrpSpPr>
        <p:grpSpPr>
          <a:xfrm>
            <a:off x="446534" y="453643"/>
            <a:ext cx="11298933" cy="98554"/>
            <a:chOff x="446534" y="453643"/>
            <a:chExt cx="11298933" cy="98554"/>
          </a:xfrm>
        </p:grpSpPr>
        <p:sp>
          <p:nvSpPr>
            <p:cNvPr id="12" name="Rectangle 1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778" r="1" b="1"/>
          <a:stretch/>
        </p:blipFill>
        <p:spPr>
          <a:xfrm>
            <a:off x="448733" y="600076"/>
            <a:ext cx="3551768" cy="5569538"/>
          </a:xfrm>
          <a:prstGeom prst="rect">
            <a:avLst/>
          </a:prstGeom>
        </p:spPr>
      </p:pic>
      <p:sp>
        <p:nvSpPr>
          <p:cNvPr id="3" name="Content Placeholder 2"/>
          <p:cNvSpPr>
            <a:spLocks noGrp="1"/>
          </p:cNvSpPr>
          <p:nvPr>
            <p:ph idx="1"/>
          </p:nvPr>
        </p:nvSpPr>
        <p:spPr>
          <a:xfrm>
            <a:off x="4429610" y="600075"/>
            <a:ext cx="7225074" cy="3962266"/>
          </a:xfrm>
        </p:spPr>
        <p:txBody>
          <a:bodyPr>
            <a:normAutofit/>
          </a:bodyPr>
          <a:lstStyle/>
          <a:p>
            <a:r>
              <a:rPr lang="en-US" dirty="0"/>
              <a:t>These photographers dismissed the point and shot method and went deep into creating labor intensive techniques, such as hand painting photo paper with home made emulsions and pigments, gum </a:t>
            </a:r>
            <a:r>
              <a:rPr lang="en-US" dirty="0" err="1"/>
              <a:t>bichromate</a:t>
            </a:r>
            <a:r>
              <a:rPr lang="en-US" dirty="0"/>
              <a:t> printing, or platinum prints. Most photographers took up learning how to paint to improve their </a:t>
            </a:r>
            <a:r>
              <a:rPr lang="en-US" dirty="0" err="1"/>
              <a:t>pictorialism</a:t>
            </a:r>
            <a:r>
              <a:rPr lang="en-US" dirty="0"/>
              <a:t>. </a:t>
            </a:r>
          </a:p>
        </p:txBody>
      </p:sp>
      <p:sp>
        <p:nvSpPr>
          <p:cNvPr id="5" name="TextBox 4"/>
          <p:cNvSpPr txBox="1"/>
          <p:nvPr/>
        </p:nvSpPr>
        <p:spPr>
          <a:xfrm>
            <a:off x="446534" y="6329141"/>
            <a:ext cx="3101298" cy="369332"/>
          </a:xfrm>
          <a:prstGeom prst="rect">
            <a:avLst/>
          </a:prstGeom>
          <a:noFill/>
        </p:spPr>
        <p:txBody>
          <a:bodyPr wrap="none" rtlCol="0">
            <a:spAutoFit/>
          </a:bodyPr>
          <a:lstStyle/>
          <a:p>
            <a:r>
              <a:rPr lang="en-US" dirty="0"/>
              <a:t>Robert </a:t>
            </a:r>
            <a:r>
              <a:rPr lang="en-US" dirty="0" err="1"/>
              <a:t>Demachy</a:t>
            </a:r>
            <a:r>
              <a:rPr lang="en-US" dirty="0"/>
              <a:t>, </a:t>
            </a:r>
            <a:r>
              <a:rPr lang="en-US" i="1" dirty="0"/>
              <a:t>Struggle</a:t>
            </a:r>
            <a:r>
              <a:rPr lang="en-US" dirty="0"/>
              <a:t>, 1904</a:t>
            </a:r>
          </a:p>
        </p:txBody>
      </p:sp>
    </p:spTree>
    <p:extLst>
      <p:ext uri="{BB962C8B-B14F-4D97-AF65-F5344CB8AC3E}">
        <p14:creationId xmlns:p14="http://schemas.microsoft.com/office/powerpoint/2010/main" val="723580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6" name="Rectangle 1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a:grpSpLocks noGrp="1" noUngrp="1" noRot="1" noChangeAspect="1" noMove="1" noResize="1"/>
          </p:cNvGrpSpPr>
          <p:nvPr>
            <p:extLst>
              <p:ext uri="{386F3935-93C4-4BCD-93E2-E3B085C9AB24}">
                <p16:designElem xmlns:p16="http://schemas.microsoft.com/office/powerpoint/2015/main" val="1"/>
              </p:ext>
            </p:extLst>
          </p:nvPr>
        </p:nvGrpSpPr>
        <p:grpSpPr>
          <a:xfrm>
            <a:off x="446534" y="453643"/>
            <a:ext cx="11298933" cy="98554"/>
            <a:chOff x="446534" y="453643"/>
            <a:chExt cx="11298933" cy="98554"/>
          </a:xfrm>
        </p:grpSpPr>
        <p:sp>
          <p:nvSpPr>
            <p:cNvPr id="13" name="Rectangle 12"/>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2940" r="-2" b="-2"/>
          <a:stretch/>
        </p:blipFill>
        <p:spPr>
          <a:xfrm>
            <a:off x="7945150" y="622637"/>
            <a:ext cx="3634319" cy="5698987"/>
          </a:xfrm>
          <a:prstGeom prst="rect">
            <a:avLst/>
          </a:prstGeom>
        </p:spPr>
      </p:pic>
      <p:sp>
        <p:nvSpPr>
          <p:cNvPr id="3" name="Content Placeholder 2"/>
          <p:cNvSpPr>
            <a:spLocks noGrp="1"/>
          </p:cNvSpPr>
          <p:nvPr>
            <p:ph idx="1"/>
          </p:nvPr>
        </p:nvSpPr>
        <p:spPr>
          <a:xfrm>
            <a:off x="446534" y="548640"/>
            <a:ext cx="7225074" cy="3962266"/>
          </a:xfrm>
        </p:spPr>
        <p:txBody>
          <a:bodyPr>
            <a:normAutofit/>
          </a:bodyPr>
          <a:lstStyle/>
          <a:p>
            <a:r>
              <a:rPr lang="en-US" dirty="0" err="1"/>
              <a:t>Pictorialism</a:t>
            </a:r>
            <a:r>
              <a:rPr lang="en-US" dirty="0"/>
              <a:t> was considered one of the least photography movements. Mostly due to the fact that there was so much painting and manipulation with the photograph itself. Many artists used the doge and burn technique, printing on textured surfaces, and scratching the negatives.</a:t>
            </a:r>
          </a:p>
        </p:txBody>
      </p:sp>
      <p:sp>
        <p:nvSpPr>
          <p:cNvPr id="9" name="TextBox 8"/>
          <p:cNvSpPr txBox="1"/>
          <p:nvPr/>
        </p:nvSpPr>
        <p:spPr>
          <a:xfrm>
            <a:off x="7945150" y="6405146"/>
            <a:ext cx="2447273" cy="369332"/>
          </a:xfrm>
          <a:prstGeom prst="rect">
            <a:avLst/>
          </a:prstGeom>
          <a:noFill/>
        </p:spPr>
        <p:txBody>
          <a:bodyPr wrap="none" rtlCol="0">
            <a:spAutoFit/>
          </a:bodyPr>
          <a:lstStyle/>
          <a:p>
            <a:r>
              <a:rPr lang="en-US" dirty="0"/>
              <a:t>Rene Le </a:t>
            </a:r>
            <a:r>
              <a:rPr lang="en-US" dirty="0" err="1"/>
              <a:t>Begue</a:t>
            </a:r>
            <a:r>
              <a:rPr lang="en-US" dirty="0"/>
              <a:t>, </a:t>
            </a:r>
            <a:r>
              <a:rPr lang="en-US" dirty="0" err="1"/>
              <a:t>Esquisse</a:t>
            </a:r>
            <a:endParaRPr lang="en-US" dirty="0"/>
          </a:p>
        </p:txBody>
      </p:sp>
    </p:spTree>
    <p:extLst>
      <p:ext uri="{BB962C8B-B14F-4D97-AF65-F5344CB8AC3E}">
        <p14:creationId xmlns:p14="http://schemas.microsoft.com/office/powerpoint/2010/main" val="1503487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28927" y="845123"/>
            <a:ext cx="3579248" cy="488079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0956" y="845123"/>
            <a:ext cx="3278266" cy="4880793"/>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4234" y="845123"/>
            <a:ext cx="3807018" cy="4880793"/>
          </a:xfrm>
          <a:prstGeom prst="rect">
            <a:avLst/>
          </a:prstGeom>
        </p:spPr>
      </p:pic>
      <p:sp>
        <p:nvSpPr>
          <p:cNvPr id="6" name="TextBox 5"/>
          <p:cNvSpPr txBox="1"/>
          <p:nvPr/>
        </p:nvSpPr>
        <p:spPr>
          <a:xfrm>
            <a:off x="184234" y="5934808"/>
            <a:ext cx="3766672" cy="369332"/>
          </a:xfrm>
          <a:prstGeom prst="rect">
            <a:avLst/>
          </a:prstGeom>
          <a:noFill/>
        </p:spPr>
        <p:txBody>
          <a:bodyPr wrap="none" rtlCol="0">
            <a:spAutoFit/>
          </a:bodyPr>
          <a:lstStyle/>
          <a:p>
            <a:r>
              <a:rPr lang="en-US" dirty="0"/>
              <a:t>Robert </a:t>
            </a:r>
            <a:r>
              <a:rPr lang="en-US" dirty="0" err="1"/>
              <a:t>Demachy</a:t>
            </a:r>
            <a:r>
              <a:rPr lang="en-US" dirty="0"/>
              <a:t>, La </a:t>
            </a:r>
            <a:r>
              <a:rPr lang="en-US" dirty="0" err="1"/>
              <a:t>Plaine</a:t>
            </a:r>
            <a:r>
              <a:rPr lang="en-US" dirty="0"/>
              <a:t> de </a:t>
            </a:r>
            <a:r>
              <a:rPr lang="en-US" dirty="0" err="1"/>
              <a:t>Varaville</a:t>
            </a:r>
            <a:endParaRPr lang="en-US" dirty="0"/>
          </a:p>
        </p:txBody>
      </p:sp>
      <p:sp>
        <p:nvSpPr>
          <p:cNvPr id="8" name="TextBox 7"/>
          <p:cNvSpPr txBox="1"/>
          <p:nvPr/>
        </p:nvSpPr>
        <p:spPr>
          <a:xfrm>
            <a:off x="8469272" y="5934808"/>
            <a:ext cx="3777894" cy="369332"/>
          </a:xfrm>
          <a:prstGeom prst="rect">
            <a:avLst/>
          </a:prstGeom>
          <a:noFill/>
        </p:spPr>
        <p:txBody>
          <a:bodyPr wrap="none" rtlCol="0">
            <a:spAutoFit/>
          </a:bodyPr>
          <a:lstStyle/>
          <a:p>
            <a:r>
              <a:rPr lang="en-US" dirty="0"/>
              <a:t>Constant </a:t>
            </a:r>
            <a:r>
              <a:rPr lang="en-US" dirty="0" err="1"/>
              <a:t>Puyo</a:t>
            </a:r>
            <a:r>
              <a:rPr lang="en-US" dirty="0"/>
              <a:t>, Impression </a:t>
            </a:r>
            <a:r>
              <a:rPr lang="en-US" dirty="0" err="1"/>
              <a:t>D’Engadine</a:t>
            </a:r>
            <a:endParaRPr lang="en-US" dirty="0"/>
          </a:p>
        </p:txBody>
      </p:sp>
      <p:sp>
        <p:nvSpPr>
          <p:cNvPr id="10" name="TextBox 9"/>
          <p:cNvSpPr txBox="1"/>
          <p:nvPr/>
        </p:nvSpPr>
        <p:spPr>
          <a:xfrm>
            <a:off x="4616255" y="5934808"/>
            <a:ext cx="3187668" cy="369332"/>
          </a:xfrm>
          <a:prstGeom prst="rect">
            <a:avLst/>
          </a:prstGeom>
          <a:noFill/>
        </p:spPr>
        <p:txBody>
          <a:bodyPr wrap="none" rtlCol="0">
            <a:spAutoFit/>
          </a:bodyPr>
          <a:lstStyle/>
          <a:p>
            <a:r>
              <a:rPr lang="en-US" dirty="0"/>
              <a:t>Robert </a:t>
            </a:r>
            <a:r>
              <a:rPr lang="en-US" dirty="0" err="1"/>
              <a:t>Demachy</a:t>
            </a:r>
            <a:r>
              <a:rPr lang="en-US" dirty="0"/>
              <a:t>, </a:t>
            </a:r>
            <a:r>
              <a:rPr lang="en-US" dirty="0" err="1"/>
              <a:t>Dans</a:t>
            </a:r>
            <a:r>
              <a:rPr lang="en-US" dirty="0"/>
              <a:t> </a:t>
            </a:r>
            <a:r>
              <a:rPr lang="en-US" dirty="0" err="1"/>
              <a:t>L’Atelier</a:t>
            </a:r>
            <a:endParaRPr lang="en-US" dirty="0"/>
          </a:p>
        </p:txBody>
      </p:sp>
    </p:spTree>
    <p:extLst>
      <p:ext uri="{BB962C8B-B14F-4D97-AF65-F5344CB8AC3E}">
        <p14:creationId xmlns:p14="http://schemas.microsoft.com/office/powerpoint/2010/main" val="241225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12" name="Rectangle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16" name="Rectangle 1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14406"/>
            <a:ext cx="12192000" cy="624359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377" y="614407"/>
            <a:ext cx="3707477" cy="561177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Placeholder 4"/>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a:stretch/>
        </p:blipFill>
        <p:spPr>
          <a:xfrm>
            <a:off x="4860095" y="748113"/>
            <a:ext cx="6885372" cy="5336164"/>
          </a:xfrm>
          <a:prstGeom prst="rect">
            <a:avLst/>
          </a:prstGeom>
        </p:spPr>
      </p:pic>
      <p:sp>
        <p:nvSpPr>
          <p:cNvPr id="4" name="Text Placeholder 3"/>
          <p:cNvSpPr>
            <a:spLocks noGrp="1"/>
          </p:cNvSpPr>
          <p:nvPr>
            <p:ph type="body" sz="half" idx="2"/>
          </p:nvPr>
        </p:nvSpPr>
        <p:spPr>
          <a:xfrm>
            <a:off x="591224" y="834232"/>
            <a:ext cx="3409782" cy="4036582"/>
          </a:xfrm>
        </p:spPr>
        <p:txBody>
          <a:bodyPr vert="horz" lIns="91440" tIns="45720" rIns="91440" bIns="45720" rtlCol="0" anchor="ctr">
            <a:normAutofit fontScale="92500"/>
          </a:bodyPr>
          <a:lstStyle/>
          <a:p>
            <a:pPr>
              <a:buFont typeface="Wingdings 2" panose="05020102010507070707" pitchFamily="18" charset="2"/>
              <a:buChar char=""/>
            </a:pPr>
            <a:r>
              <a:rPr lang="en-US" sz="2400" dirty="0">
                <a:solidFill>
                  <a:schemeClr val="bg1"/>
                </a:solidFill>
              </a:rPr>
              <a:t>Alfred Stieglitz was one of the most prominent spokes people for establishing </a:t>
            </a:r>
            <a:r>
              <a:rPr lang="en-US" sz="2400" dirty="0" err="1">
                <a:solidFill>
                  <a:schemeClr val="bg1"/>
                </a:solidFill>
              </a:rPr>
              <a:t>pictorialism</a:t>
            </a:r>
            <a:r>
              <a:rPr lang="en-US" sz="2400" dirty="0">
                <a:solidFill>
                  <a:schemeClr val="bg1"/>
                </a:solidFill>
              </a:rPr>
              <a:t> in America. In 1892 he created a group called the Photo Secession in New York; he handpicked the members of this group that had the same vison as he did with pictorial photography. </a:t>
            </a:r>
          </a:p>
          <a:p>
            <a:pPr>
              <a:buFont typeface="Wingdings 2" panose="05020102010507070707" pitchFamily="18" charset="2"/>
              <a:buChar char=""/>
            </a:pPr>
            <a:endParaRPr lang="en-US" dirty="0">
              <a:solidFill>
                <a:schemeClr val="bg1"/>
              </a:solidFill>
            </a:endParaRPr>
          </a:p>
        </p:txBody>
      </p:sp>
      <p:sp>
        <p:nvSpPr>
          <p:cNvPr id="6" name="TextBox 5"/>
          <p:cNvSpPr txBox="1"/>
          <p:nvPr/>
        </p:nvSpPr>
        <p:spPr>
          <a:xfrm>
            <a:off x="4860095" y="6217983"/>
            <a:ext cx="6543528" cy="369332"/>
          </a:xfrm>
          <a:prstGeom prst="rect">
            <a:avLst/>
          </a:prstGeom>
          <a:noFill/>
        </p:spPr>
        <p:txBody>
          <a:bodyPr wrap="square" rtlCol="0">
            <a:spAutoFit/>
          </a:bodyPr>
          <a:lstStyle/>
          <a:p>
            <a:r>
              <a:rPr lang="en-US"/>
              <a:t>Alfred Stieglitz. Reflections, New York, 1896</a:t>
            </a:r>
            <a:endParaRPr lang="en-US" dirty="0"/>
          </a:p>
        </p:txBody>
      </p:sp>
    </p:spTree>
    <p:extLst>
      <p:ext uri="{BB962C8B-B14F-4D97-AF65-F5344CB8AC3E}">
        <p14:creationId xmlns:p14="http://schemas.microsoft.com/office/powerpoint/2010/main" val="903268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965" y="747346"/>
            <a:ext cx="3423197" cy="4985238"/>
          </a:xfrm>
          <a:prstGeom prst="rect">
            <a:avLst/>
          </a:prstGeom>
        </p:spPr>
      </p:pic>
      <p:sp>
        <p:nvSpPr>
          <p:cNvPr id="3" name="Rectangle 1"/>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Box 3"/>
          <p:cNvSpPr txBox="1"/>
          <p:nvPr/>
        </p:nvSpPr>
        <p:spPr>
          <a:xfrm>
            <a:off x="572965" y="6075485"/>
            <a:ext cx="2963247" cy="369332"/>
          </a:xfrm>
          <a:prstGeom prst="rect">
            <a:avLst/>
          </a:prstGeom>
          <a:noFill/>
        </p:spPr>
        <p:txBody>
          <a:bodyPr wrap="none" rtlCol="0">
            <a:spAutoFit/>
          </a:bodyPr>
          <a:lstStyle/>
          <a:p>
            <a:r>
              <a:rPr lang="en-US" dirty="0"/>
              <a:t>Robert </a:t>
            </a:r>
            <a:r>
              <a:rPr lang="en-US" dirty="0" err="1"/>
              <a:t>Demachy</a:t>
            </a:r>
            <a:r>
              <a:rPr lang="en-US" dirty="0"/>
              <a:t>, </a:t>
            </a:r>
            <a:r>
              <a:rPr lang="en-US" dirty="0" err="1"/>
              <a:t>L’Habilleuse</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4384" y="747346"/>
            <a:ext cx="3611633" cy="4985238"/>
          </a:xfrm>
          <a:prstGeom prst="rect">
            <a:avLst/>
          </a:prstGeom>
        </p:spPr>
      </p:pic>
      <p:sp>
        <p:nvSpPr>
          <p:cNvPr id="7" name="TextBox 6"/>
          <p:cNvSpPr txBox="1"/>
          <p:nvPr/>
        </p:nvSpPr>
        <p:spPr>
          <a:xfrm>
            <a:off x="4458799" y="6075485"/>
            <a:ext cx="3222805" cy="369332"/>
          </a:xfrm>
          <a:prstGeom prst="rect">
            <a:avLst/>
          </a:prstGeom>
          <a:noFill/>
        </p:spPr>
        <p:txBody>
          <a:bodyPr wrap="none" rtlCol="0">
            <a:spAutoFit/>
          </a:bodyPr>
          <a:lstStyle/>
          <a:p>
            <a:r>
              <a:rPr lang="en-US" dirty="0"/>
              <a:t>Leonard </a:t>
            </a:r>
            <a:r>
              <a:rPr lang="en-US" dirty="0" err="1"/>
              <a:t>Misonne</a:t>
            </a:r>
            <a:r>
              <a:rPr lang="en-US" dirty="0"/>
              <a:t>, </a:t>
            </a:r>
            <a:r>
              <a:rPr lang="en-US" dirty="0" err="1"/>
              <a:t>Dans</a:t>
            </a:r>
            <a:r>
              <a:rPr lang="en-US" dirty="0"/>
              <a:t> La </a:t>
            </a:r>
            <a:r>
              <a:rPr lang="en-US" dirty="0" err="1"/>
              <a:t>Foret</a:t>
            </a:r>
            <a:endParaRPr lang="en-US" dirty="0"/>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44239" y="989106"/>
            <a:ext cx="3563859" cy="4501717"/>
          </a:xfrm>
          <a:prstGeom prst="rect">
            <a:avLst/>
          </a:prstGeom>
        </p:spPr>
      </p:pic>
      <p:sp>
        <p:nvSpPr>
          <p:cNvPr id="10" name="TextBox 9"/>
          <p:cNvSpPr txBox="1"/>
          <p:nvPr/>
        </p:nvSpPr>
        <p:spPr>
          <a:xfrm>
            <a:off x="8194410" y="6075485"/>
            <a:ext cx="3485378" cy="369332"/>
          </a:xfrm>
          <a:prstGeom prst="rect">
            <a:avLst/>
          </a:prstGeom>
          <a:noFill/>
        </p:spPr>
        <p:txBody>
          <a:bodyPr wrap="none" rtlCol="0">
            <a:spAutoFit/>
          </a:bodyPr>
          <a:lstStyle/>
          <a:p>
            <a:r>
              <a:rPr lang="en-US" dirty="0"/>
              <a:t>Alvin Langdon, Regent’s Canal 1910</a:t>
            </a:r>
          </a:p>
        </p:txBody>
      </p:sp>
    </p:spTree>
    <p:extLst>
      <p:ext uri="{BB962C8B-B14F-4D97-AF65-F5344CB8AC3E}">
        <p14:creationId xmlns:p14="http://schemas.microsoft.com/office/powerpoint/2010/main" val="3346933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81192" y="2180496"/>
            <a:ext cx="11029615" cy="4457696"/>
          </a:xfrm>
        </p:spPr>
        <p:txBody>
          <a:bodyPr/>
          <a:lstStyle/>
          <a:p>
            <a:r>
              <a:rPr lang="en-US" dirty="0">
                <a:hlinkClick r:id="rId2"/>
              </a:rPr>
              <a:t>https://claudiachabo.wordpress.com/2014/05/11/pictorialism/</a:t>
            </a:r>
            <a:endParaRPr lang="en-US" dirty="0"/>
          </a:p>
          <a:p>
            <a:r>
              <a:rPr lang="en-US" dirty="0">
                <a:hlinkClick r:id="rId3"/>
              </a:rPr>
              <a:t>http://www.britannica.com/topic/Pictorialism</a:t>
            </a:r>
            <a:endParaRPr lang="en-US" dirty="0"/>
          </a:p>
          <a:p>
            <a:r>
              <a:rPr lang="en-US" dirty="0">
                <a:hlinkClick r:id="rId4"/>
              </a:rPr>
              <a:t>http://www.metmuseum.org/toah/hd/pict/hd_pict.htm</a:t>
            </a:r>
            <a:endParaRPr lang="en-US" dirty="0"/>
          </a:p>
          <a:p>
            <a:r>
              <a:rPr lang="en-US" dirty="0">
                <a:hlinkClick r:id="rId5"/>
              </a:rPr>
              <a:t>http://www.artic.edu/exhibition/alfred-stieglitz-and-19th-century</a:t>
            </a:r>
            <a:endParaRPr lang="en-US" dirty="0"/>
          </a:p>
          <a:p>
            <a:r>
              <a:rPr lang="en-US" dirty="0">
                <a:hlinkClick r:id="rId6"/>
              </a:rPr>
              <a:t>http://zgrindlaycop.blogspot.com/2012/03/surrealism.html</a:t>
            </a:r>
            <a:endParaRPr lang="en-US" dirty="0"/>
          </a:p>
          <a:p>
            <a:r>
              <a:rPr lang="en-US" dirty="0">
                <a:hlinkClick r:id="rId7"/>
              </a:rPr>
              <a:t>http://photoseed.com/collection/group/les-procedes-dart-en-photographie/</a:t>
            </a:r>
            <a:endParaRPr lang="en-US" dirty="0"/>
          </a:p>
          <a:p>
            <a:r>
              <a:rPr lang="en-US" dirty="0">
                <a:hlinkClick r:id="rId8"/>
              </a:rPr>
              <a:t>https://saroz.wordpress.com/2011/01/21/pictorialism-in-search-of-beauty-for-art/</a:t>
            </a:r>
            <a:endParaRPr lang="en-US" dirty="0"/>
          </a:p>
          <a:p>
            <a:r>
              <a:rPr lang="en-US" dirty="0">
                <a:hlinkClick r:id="rId9"/>
              </a:rPr>
              <a:t>https://en.wikipedia.org/wiki/Pictorialism</a:t>
            </a:r>
            <a:endParaRPr lang="en-US" dirty="0"/>
          </a:p>
          <a:p>
            <a:r>
              <a:rPr lang="en-US" dirty="0">
                <a:hlinkClick r:id="rId10"/>
              </a:rPr>
              <a:t>http://www.josephbellows.com/artists/leonard-misonne/#2</a:t>
            </a:r>
            <a:endParaRPr lang="en-US" dirty="0"/>
          </a:p>
          <a:p>
            <a:r>
              <a:rPr lang="en-US" dirty="0">
                <a:hlinkClick r:id="rId11"/>
              </a:rPr>
              <a:t>https://www.flickr.com/photos/photo-tractatus/4797482808/in/faves-f_munch/</a:t>
            </a:r>
            <a:endParaRPr lang="en-US" dirty="0"/>
          </a:p>
        </p:txBody>
      </p:sp>
    </p:spTree>
    <p:extLst>
      <p:ext uri="{BB962C8B-B14F-4D97-AF65-F5344CB8AC3E}">
        <p14:creationId xmlns:p14="http://schemas.microsoft.com/office/powerpoint/2010/main" val="3558619489"/>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Template>
  <TotalTime>84</TotalTime>
  <Words>391</Words>
  <Application>Microsoft Office PowerPoint</Application>
  <PresentationFormat>Widescreen</PresentationFormat>
  <Paragraphs>29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Gill Sans MT</vt:lpstr>
      <vt:lpstr>Wingdings 2</vt:lpstr>
      <vt:lpstr>Dividend</vt:lpstr>
      <vt:lpstr>Pictorialism</vt:lpstr>
      <vt:lpstr>What is Pictorialism?</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Pictorialism</dc:title>
  <dc:creator>valerie dingman</dc:creator>
  <cp:lastModifiedBy>valerie dingman</cp:lastModifiedBy>
  <cp:revision>9</cp:revision>
  <dcterms:created xsi:type="dcterms:W3CDTF">2016-05-09T00:57:15Z</dcterms:created>
  <dcterms:modified xsi:type="dcterms:W3CDTF">2016-05-09T02:21:36Z</dcterms:modified>
</cp:coreProperties>
</file>